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07" r:id="rId3"/>
    <p:sldId id="289" r:id="rId4"/>
    <p:sldId id="290" r:id="rId5"/>
    <p:sldId id="301" r:id="rId6"/>
    <p:sldId id="295" r:id="rId7"/>
    <p:sldId id="296" r:id="rId8"/>
    <p:sldId id="302" r:id="rId9"/>
    <p:sldId id="300" r:id="rId10"/>
    <p:sldId id="297" r:id="rId11"/>
    <p:sldId id="304" r:id="rId12"/>
    <p:sldId id="292" r:id="rId13"/>
    <p:sldId id="293" r:id="rId14"/>
    <p:sldId id="294" r:id="rId15"/>
    <p:sldId id="303" r:id="rId16"/>
    <p:sldId id="305" r:id="rId17"/>
    <p:sldId id="306" r:id="rId18"/>
    <p:sldId id="308" r:id="rId19"/>
    <p:sldId id="309" r:id="rId20"/>
  </p:sldIdLst>
  <p:sldSz cx="9144000" cy="6858000" type="screen4x3"/>
  <p:notesSz cx="6800850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3F1E00C-D067-4C80-912C-DFC443B175D6}">
          <p14:sldIdLst>
            <p14:sldId id="256"/>
            <p14:sldId id="307"/>
            <p14:sldId id="289"/>
            <p14:sldId id="290"/>
            <p14:sldId id="301"/>
            <p14:sldId id="295"/>
          </p14:sldIdLst>
        </p14:section>
        <p14:section name="Раздел без заголовка" id="{056F223A-CD70-4A04-86B4-B22E1B8A2AA7}">
          <p14:sldIdLst>
            <p14:sldId id="296"/>
            <p14:sldId id="302"/>
            <p14:sldId id="300"/>
            <p14:sldId id="297"/>
            <p14:sldId id="304"/>
            <p14:sldId id="292"/>
            <p14:sldId id="293"/>
            <p14:sldId id="294"/>
            <p14:sldId id="303"/>
            <p14:sldId id="305"/>
            <p14:sldId id="306"/>
            <p14:sldId id="308"/>
            <p14:sldId id="30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0016" autoAdjust="0"/>
    <p:restoredTop sz="94660"/>
  </p:normalViewPr>
  <p:slideViewPr>
    <p:cSldViewPr>
      <p:cViewPr>
        <p:scale>
          <a:sx n="79" d="100"/>
          <a:sy n="79" d="100"/>
        </p:scale>
        <p:origin x="-88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русский язык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2011-2012</c:v>
                </c:pt>
                <c:pt idx="1">
                  <c:v>2012-2013</c:v>
                </c:pt>
                <c:pt idx="2">
                  <c:v>2013-2014</c:v>
                </c:pt>
                <c:pt idx="3">
                  <c:v>2014-2015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65</c:v>
                </c:pt>
                <c:pt idx="1">
                  <c:v>67.599999999999994</c:v>
                </c:pt>
                <c:pt idx="2">
                  <c:v>62</c:v>
                </c:pt>
                <c:pt idx="3">
                  <c:v>67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математика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2011-2012</c:v>
                </c:pt>
                <c:pt idx="1">
                  <c:v>2012-2013</c:v>
                </c:pt>
                <c:pt idx="2">
                  <c:v>2013-2014</c:v>
                </c:pt>
                <c:pt idx="3">
                  <c:v>2014-2015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42.7</c:v>
                </c:pt>
                <c:pt idx="1">
                  <c:v>48.6</c:v>
                </c:pt>
                <c:pt idx="2">
                  <c:v>40.4</c:v>
                </c:pt>
                <c:pt idx="3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771008"/>
        <c:axId val="23772544"/>
      </c:barChart>
      <c:catAx>
        <c:axId val="23771008"/>
        <c:scaling>
          <c:orientation val="minMax"/>
        </c:scaling>
        <c:delete val="0"/>
        <c:axPos val="b"/>
        <c:majorTickMark val="out"/>
        <c:minorTickMark val="none"/>
        <c:tickLblPos val="nextTo"/>
        <c:crossAx val="23772544"/>
        <c:crosses val="autoZero"/>
        <c:auto val="1"/>
        <c:lblAlgn val="ctr"/>
        <c:lblOffset val="100"/>
        <c:noMultiLvlLbl val="0"/>
      </c:catAx>
      <c:valAx>
        <c:axId val="23772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7710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Русский язык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Школа</c:v>
                </c:pt>
                <c:pt idx="1">
                  <c:v>Район</c:v>
                </c:pt>
                <c:pt idx="2">
                  <c:v>Казань</c:v>
                </c:pt>
                <c:pt idx="3">
                  <c:v>РТ</c:v>
                </c:pt>
                <c:pt idx="4">
                  <c:v>РФ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67</c:v>
                </c:pt>
                <c:pt idx="1">
                  <c:v>65.599999999999994</c:v>
                </c:pt>
                <c:pt idx="3">
                  <c:v>69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Математика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Школа</c:v>
                </c:pt>
                <c:pt idx="1">
                  <c:v>Район</c:v>
                </c:pt>
                <c:pt idx="2">
                  <c:v>Казань</c:v>
                </c:pt>
                <c:pt idx="3">
                  <c:v>РТ</c:v>
                </c:pt>
                <c:pt idx="4">
                  <c:v>РФ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37</c:v>
                </c:pt>
                <c:pt idx="1">
                  <c:v>43.6</c:v>
                </c:pt>
                <c:pt idx="3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473536"/>
        <c:axId val="63475072"/>
      </c:barChart>
      <c:catAx>
        <c:axId val="63473536"/>
        <c:scaling>
          <c:orientation val="minMax"/>
        </c:scaling>
        <c:delete val="0"/>
        <c:axPos val="b"/>
        <c:majorTickMark val="out"/>
        <c:minorTickMark val="none"/>
        <c:tickLblPos val="nextTo"/>
        <c:crossAx val="63475072"/>
        <c:crosses val="autoZero"/>
        <c:auto val="1"/>
        <c:lblAlgn val="ctr"/>
        <c:lblOffset val="100"/>
        <c:noMultiLvlLbl val="0"/>
      </c:catAx>
      <c:valAx>
        <c:axId val="63475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34735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2241" y="0"/>
            <a:ext cx="2947035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E9324-F9A6-4DEE-B7E0-B0322E93C0F1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085" y="4689515"/>
            <a:ext cx="544068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7035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2241" y="9377316"/>
            <a:ext cx="2947035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AA0D5-3116-4F30-A1B7-ABE943E15B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293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6924BF3-0E70-4825-B018-7D494AB4602F}" type="slidenum">
              <a:rPr lang="ru-RU" smtClean="0"/>
              <a:pPr eaLnBrk="1" hangingPunct="1"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270AA42-2313-42A4-81A1-12E3853069F0}" type="slidenum">
              <a:rPr lang="ru-RU" smtClean="0"/>
              <a:pPr eaLnBrk="1" hangingPunct="1"/>
              <a:t>4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28C9B-428A-4B15-8520-612F87F708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142116"/>
      </p:ext>
    </p:extLst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Государственная итоговая аттестация</a:t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ОГЭ И ЕГЭ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Средняя общеобразовательная школа №79</a:t>
            </a:r>
            <a:endParaRPr lang="en-US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2014-2015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   Одним из главных критериев оценки работы каждой школы в настоящее время является результат сдачи выпускниками ЕГЭ на итоговой аттестации. От этого результата зависит, и возможность каждого выпускника правильно выбрать ту профессию, которая ему необходима. Поэтому правильная организация подготовки каждого обучающегося к сдаче ЕГЭ - основополагающая задача работы каждого учителя - предметника</a:t>
            </a:r>
            <a:endParaRPr lang="ru-RU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одержимое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611957264"/>
              </p:ext>
            </p:extLst>
          </p:nvPr>
        </p:nvGraphicFramePr>
        <p:xfrm>
          <a:off x="457200" y="584200"/>
          <a:ext cx="8077202" cy="5892801"/>
        </p:xfrm>
        <a:graphic>
          <a:graphicData uri="http://schemas.openxmlformats.org/drawingml/2006/table">
            <a:tbl>
              <a:tblPr/>
              <a:tblGrid>
                <a:gridCol w="1882552"/>
                <a:gridCol w="711751"/>
                <a:gridCol w="614441"/>
                <a:gridCol w="762040"/>
                <a:gridCol w="659916"/>
                <a:gridCol w="708236"/>
                <a:gridCol w="432048"/>
                <a:gridCol w="720080"/>
                <a:gridCol w="504056"/>
                <a:gridCol w="661854"/>
                <a:gridCol w="420228"/>
              </a:tblGrid>
              <a:tr h="419731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2010-2011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2011-2012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2012-2013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2013-2014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2014-2015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94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оличество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892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r>
                        <a:rPr kumimoji="0" lang="ru-RU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обуч-ся</a:t>
                      </a: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11 классов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1870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Прошли итоговую аттестацию и получили аттестат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3524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Окончили школу с золотой медалью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8,3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8,3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3524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Окончили школу с серебряной медалью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3524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Награждены Похвальной грамотой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15.2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744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Окончили на 4 и 5 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24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Окончили со справкой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931" marR="659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915" name="Rectangle 1"/>
          <p:cNvSpPr>
            <a:spLocks noChangeArrowheads="1"/>
          </p:cNvSpPr>
          <p:nvPr/>
        </p:nvSpPr>
        <p:spPr bwMode="auto">
          <a:xfrm>
            <a:off x="1312863" y="-46038"/>
            <a:ext cx="6754812" cy="67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Динамика качества подготовки выпускников 11 классов</a:t>
            </a:r>
            <a:endParaRPr lang="ru-RU" sz="2000" b="1">
              <a:latin typeface="Times New Roman" pitchFamily="18" charset="0"/>
            </a:endParaRPr>
          </a:p>
          <a:p>
            <a:pPr eaLnBrk="0" hangingPunct="0"/>
            <a:endParaRPr lang="ru-RU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047229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620688"/>
            <a:ext cx="7467600" cy="8382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600" dirty="0" smtClean="0"/>
              <a:t>Результаты ЕГЭ за  5 лет</a:t>
            </a:r>
          </a:p>
        </p:txBody>
      </p:sp>
      <p:graphicFrame>
        <p:nvGraphicFramePr>
          <p:cNvPr id="177406" name="Group 25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82843893"/>
              </p:ext>
            </p:extLst>
          </p:nvPr>
        </p:nvGraphicFramePr>
        <p:xfrm>
          <a:off x="295276" y="1885357"/>
          <a:ext cx="8525198" cy="4177180"/>
        </p:xfrm>
        <a:graphic>
          <a:graphicData uri="http://schemas.openxmlformats.org/drawingml/2006/table">
            <a:tbl>
              <a:tblPr/>
              <a:tblGrid>
                <a:gridCol w="809152"/>
                <a:gridCol w="659251"/>
                <a:gridCol w="587361"/>
                <a:gridCol w="660781"/>
                <a:gridCol w="734202"/>
                <a:gridCol w="660781"/>
                <a:gridCol w="587361"/>
                <a:gridCol w="587361"/>
                <a:gridCol w="587361"/>
                <a:gridCol w="587361"/>
                <a:gridCol w="513940"/>
                <a:gridCol w="513940"/>
                <a:gridCol w="513940"/>
                <a:gridCol w="522406"/>
              </a:tblGrid>
              <a:tr h="61137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Годы</a:t>
                      </a:r>
                    </a:p>
                  </a:txBody>
                  <a:tcPr marL="91448" marR="91448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Кол-во выпускников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Сдавали ЕГЭ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1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Средний балл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90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матем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русский язык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химия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физика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биология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история России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обществознание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География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Информатика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Литература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Англ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яз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38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2009-2010</a:t>
                      </a:r>
                    </a:p>
                  </a:txBody>
                  <a:tcPr marL="91448" marR="91448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18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18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39,9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51,2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42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61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59,6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42,6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66,3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38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2010-2011</a:t>
                      </a:r>
                    </a:p>
                  </a:txBody>
                  <a:tcPr marL="91448" marR="91448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22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22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41,4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55,3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50,3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36,1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37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57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51,8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63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39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45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38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2011-2012</a:t>
                      </a:r>
                    </a:p>
                  </a:txBody>
                  <a:tcPr marL="91448" marR="91448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42,7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65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73,3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45,7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51,6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68,3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54,5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-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65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-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-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38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2012-2013</a:t>
                      </a:r>
                    </a:p>
                  </a:txBody>
                  <a:tcPr marL="91448" marR="91448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48,3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67.6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70.6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47,9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71,5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61.7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58,2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64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73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-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58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38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2013-2014</a:t>
                      </a:r>
                    </a:p>
                  </a:txBody>
                  <a:tcPr marL="91448" marR="91448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40,4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62,1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73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-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74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51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56,4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-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62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-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40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38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2014-2015</a:t>
                      </a:r>
                    </a:p>
                  </a:txBody>
                  <a:tcPr marL="91448" marR="91448" marT="45695" marB="456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23</a:t>
                      </a: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3</a:t>
                      </a:r>
                      <a:r>
                        <a:rPr kumimoji="0" lang="tt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,4 /37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67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64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45,3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50,5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56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-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-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46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79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1448" marR="91448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38245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72739419"/>
              </p:ext>
            </p:extLst>
          </p:nvPr>
        </p:nvGraphicFramePr>
        <p:xfrm>
          <a:off x="395536" y="1196752"/>
          <a:ext cx="8391306" cy="553799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834409"/>
                <a:gridCol w="553880"/>
                <a:gridCol w="699943"/>
                <a:gridCol w="432048"/>
                <a:gridCol w="576064"/>
                <a:gridCol w="576064"/>
                <a:gridCol w="504056"/>
                <a:gridCol w="576064"/>
                <a:gridCol w="576064"/>
                <a:gridCol w="720080"/>
                <a:gridCol w="504056"/>
                <a:gridCol w="576064"/>
                <a:gridCol w="576064"/>
                <a:gridCol w="686450"/>
              </a:tblGrid>
              <a:tr h="211700">
                <a:tc rowSpan="3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2012/2013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2013/2014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2013/2014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школе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району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РТ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школе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району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РТ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школе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району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РТ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5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399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48,3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50,6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55,8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56,6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48,4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50,4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48,4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43,6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47.9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399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67,6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64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67,7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67,3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62,1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66,6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68,4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65.8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67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65,6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00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47,1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51,9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56,1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53,8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00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Химия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70,6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76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77,4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65,2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62.8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64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53,2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62,3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63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00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71,5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62,1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65,2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65,7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64,1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58,9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45,3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58,8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549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География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64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59,4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66,9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390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История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61,7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58,7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62,5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56,7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54.3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50,1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50,5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52,5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52,5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53,8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00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Обществ.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58,2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57,4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62,3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61.4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56,4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55,7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58,3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55,9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55,6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00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Информатика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70,1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69,1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71,1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59,1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62,5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60,8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00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Литература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46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399">
                <a:tc gridSpan="2"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Англ.язык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81,2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81,9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61,9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61,7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65,6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79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71,5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71,5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10" marR="381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 flipH="1">
            <a:off x="683568" y="332656"/>
            <a:ext cx="7920880" cy="619998"/>
          </a:xfrm>
        </p:spPr>
        <p:txBody>
          <a:bodyPr>
            <a:noAutofit/>
          </a:bodyPr>
          <a:lstStyle/>
          <a:p>
            <a:pPr marL="0" lvl="0" indent="44926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Результаты участия ЕГЭ (в сравнении за 3 года)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 marL="0" lvl="0" indent="449263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03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0" hangingPunct="0"/>
            <a:r>
              <a:rPr lang="ru-RU" sz="28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Результаты ЕГЭ по математике и русскому языку</a:t>
            </a:r>
            <a:br>
              <a:rPr lang="ru-RU" sz="28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ru-RU" sz="28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МБОУ « СОШ №79»  в </a:t>
            </a:r>
            <a: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динамике в 2015 году</a:t>
            </a:r>
            <a:b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профильный</a:t>
            </a:r>
            <a:endParaRPr lang="ru-RU" sz="2800" b="1" dirty="0"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24414786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878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0" hangingPunct="0"/>
            <a:r>
              <a:rPr lang="ru-RU" sz="20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Результаты ЕГЭ по математике </a:t>
            </a:r>
            <a:r>
              <a:rPr lang="ru-RU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( профильный)</a:t>
            </a:r>
            <a:br>
              <a:rPr lang="ru-RU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ru-RU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и </a:t>
            </a:r>
            <a:r>
              <a:rPr lang="ru-RU" sz="20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русскому языку МБОУ « СОШ №79» </a:t>
            </a:r>
            <a:br>
              <a:rPr lang="ru-RU" sz="20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ru-RU" sz="20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в </a:t>
            </a:r>
            <a:r>
              <a:rPr lang="ru-RU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201</a:t>
            </a:r>
            <a:r>
              <a:rPr lang="tt-RU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5</a:t>
            </a:r>
            <a:r>
              <a:rPr lang="ru-RU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году в сравнении с районными показателями </a:t>
            </a:r>
            <a:r>
              <a:rPr lang="ru-RU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Казани, РТ,РФ</a:t>
            </a:r>
            <a:r>
              <a:rPr lang="ru-RU" sz="2000" b="1" dirty="0">
                <a:ea typeface="Calibri" pitchFamily="34" charset="0"/>
                <a:cs typeface="Times New Roman" pitchFamily="18" charset="0"/>
              </a:rPr>
              <a:t/>
            </a:r>
            <a:br>
              <a:rPr lang="ru-RU" sz="2000" b="1" dirty="0">
                <a:ea typeface="Calibri" pitchFamily="34" charset="0"/>
                <a:cs typeface="Times New Roman" pitchFamily="18" charset="0"/>
              </a:rPr>
            </a:br>
            <a:endParaRPr lang="ru-RU" sz="20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73001696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10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ЕГЭ по математике базовый уровень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Результаты ( средняя оценка)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Школа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Школы общ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Район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РТ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Математика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3,4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3,9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4,03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ЕГЭ –предметы по выбору по МБОУ « СОШ №79»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51585"/>
              </p:ext>
            </p:extLst>
          </p:nvPr>
        </p:nvGraphicFramePr>
        <p:xfrm>
          <a:off x="2195735" y="2340828"/>
          <a:ext cx="5760639" cy="3680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0006"/>
                <a:gridCol w="960006"/>
                <a:gridCol w="960006"/>
                <a:gridCol w="960006"/>
                <a:gridCol w="960006"/>
                <a:gridCol w="960609"/>
              </a:tblGrid>
              <a:tr h="456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Предметы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2010-2011 уч. 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2011-2012 уч.год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2012-2013 уч.год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2013-2014 уч.год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2014-2015 уч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Литература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8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Биология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8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Физика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8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Химия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8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География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6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Обществознание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400" dirty="0" smtClean="0">
                          <a:effectLst/>
                        </a:rPr>
                        <a:t>19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6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Английский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8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История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6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Информатика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33525" y="21463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25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Доля выпускников 11 классов, получивших по результатам трех экзаменов в форме ЕГЭ 195 баллов и более</a:t>
            </a:r>
            <a:endParaRPr lang="ru-RU" sz="24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9266995"/>
              </p:ext>
            </p:extLst>
          </p:nvPr>
        </p:nvGraphicFramePr>
        <p:xfrm>
          <a:off x="428596" y="1285860"/>
          <a:ext cx="8229600" cy="4197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408"/>
                <a:gridCol w="2448272"/>
                <a:gridCol w="190308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Баллы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Общий балл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1.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sz="1400" b="1" dirty="0" smtClean="0"/>
                        <a:t>Валеева</a:t>
                      </a:r>
                      <a:r>
                        <a:rPr lang="tt-RU" sz="1400" b="1" baseline="0" dirty="0" smtClean="0"/>
                        <a:t> Айсылу Радиковна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Русский язык</a:t>
                      </a:r>
                    </a:p>
                    <a:p>
                      <a:r>
                        <a:rPr lang="ru-RU" sz="1400" b="1" dirty="0" smtClean="0"/>
                        <a:t>Математика</a:t>
                      </a:r>
                    </a:p>
                    <a:p>
                      <a:r>
                        <a:rPr lang="ru-RU" sz="1400" b="1" dirty="0" smtClean="0"/>
                        <a:t>Обществознание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95</a:t>
                      </a:r>
                    </a:p>
                    <a:p>
                      <a:r>
                        <a:rPr lang="ru-RU" sz="1400" b="1" dirty="0" smtClean="0"/>
                        <a:t>70</a:t>
                      </a:r>
                    </a:p>
                    <a:p>
                      <a:r>
                        <a:rPr lang="ru-RU" sz="1400" b="1" dirty="0" smtClean="0"/>
                        <a:t>76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241</a:t>
                      </a:r>
                      <a:endParaRPr lang="ru-RU" sz="1400" b="1" dirty="0"/>
                    </a:p>
                  </a:txBody>
                  <a:tcPr/>
                </a:tc>
              </a:tr>
              <a:tr h="900750">
                <a:tc>
                  <a:txBody>
                    <a:bodyPr/>
                    <a:lstStyle/>
                    <a:p>
                      <a:r>
                        <a:rPr lang="tt-RU" sz="1400" b="1" dirty="0" smtClean="0"/>
                        <a:t>2.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Каримова </a:t>
                      </a:r>
                      <a:r>
                        <a:rPr lang="ru-RU" sz="1400" b="1" dirty="0" err="1" smtClean="0"/>
                        <a:t>Карина</a:t>
                      </a:r>
                      <a:r>
                        <a:rPr lang="ru-RU" sz="1400" b="1" dirty="0" smtClean="0"/>
                        <a:t> </a:t>
                      </a:r>
                      <a:r>
                        <a:rPr lang="ru-RU" sz="1400" b="1" dirty="0" err="1" smtClean="0"/>
                        <a:t>Рустемовна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Русский язык</a:t>
                      </a:r>
                    </a:p>
                    <a:p>
                      <a:r>
                        <a:rPr lang="ru-RU" sz="1400" b="1" dirty="0" smtClean="0"/>
                        <a:t>Математика</a:t>
                      </a:r>
                    </a:p>
                    <a:p>
                      <a:r>
                        <a:rPr lang="ru-RU" sz="1400" b="1" dirty="0" smtClean="0"/>
                        <a:t>Обществознание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90</a:t>
                      </a:r>
                    </a:p>
                    <a:p>
                      <a:r>
                        <a:rPr lang="ru-RU" sz="1400" b="1" dirty="0" smtClean="0"/>
                        <a:t>68</a:t>
                      </a:r>
                    </a:p>
                    <a:p>
                      <a:r>
                        <a:rPr lang="ru-RU" sz="1400" b="1" dirty="0" smtClean="0"/>
                        <a:t>70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228</a:t>
                      </a:r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t-RU" sz="1400" b="1" dirty="0" smtClean="0"/>
                        <a:t>3.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err="1" smtClean="0"/>
                        <a:t>Халимова</a:t>
                      </a:r>
                      <a:r>
                        <a:rPr lang="ru-RU" sz="1400" b="1" dirty="0" smtClean="0"/>
                        <a:t> </a:t>
                      </a:r>
                      <a:r>
                        <a:rPr lang="ru-RU" sz="1400" b="1" dirty="0" err="1" smtClean="0"/>
                        <a:t>Аделя</a:t>
                      </a:r>
                      <a:r>
                        <a:rPr lang="ru-RU" sz="1400" b="1" dirty="0" smtClean="0"/>
                        <a:t> </a:t>
                      </a:r>
                      <a:r>
                        <a:rPr lang="ru-RU" sz="1400" b="1" dirty="0" err="1" smtClean="0"/>
                        <a:t>Айратовна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Русский язык</a:t>
                      </a:r>
                    </a:p>
                    <a:p>
                      <a:r>
                        <a:rPr lang="ru-RU" sz="1400" b="1" dirty="0" smtClean="0"/>
                        <a:t>Математика</a:t>
                      </a:r>
                    </a:p>
                    <a:p>
                      <a:r>
                        <a:rPr lang="ru-RU" sz="1400" b="1" dirty="0" smtClean="0"/>
                        <a:t>Обществознание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82</a:t>
                      </a:r>
                    </a:p>
                    <a:p>
                      <a:r>
                        <a:rPr lang="ru-RU" sz="1400" b="1" dirty="0" smtClean="0"/>
                        <a:t>59</a:t>
                      </a:r>
                    </a:p>
                    <a:p>
                      <a:r>
                        <a:rPr lang="ru-RU" sz="1400" b="1" dirty="0" smtClean="0"/>
                        <a:t>79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220</a:t>
                      </a:r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t-RU" sz="1400" b="1" dirty="0" smtClean="0"/>
                        <a:t>4.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Шаронова Алина Сергеевна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Русский язык</a:t>
                      </a:r>
                    </a:p>
                    <a:p>
                      <a:r>
                        <a:rPr lang="ru-RU" sz="1400" b="1" dirty="0" smtClean="0"/>
                        <a:t>Математика</a:t>
                      </a:r>
                    </a:p>
                    <a:p>
                      <a:r>
                        <a:rPr lang="ru-RU" sz="1400" b="1" dirty="0" smtClean="0"/>
                        <a:t>Обществознание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92</a:t>
                      </a:r>
                    </a:p>
                    <a:p>
                      <a:r>
                        <a:rPr lang="ru-RU" sz="1400" b="1" dirty="0" smtClean="0"/>
                        <a:t>74</a:t>
                      </a:r>
                    </a:p>
                    <a:p>
                      <a:r>
                        <a:rPr lang="ru-RU" sz="1400" b="1" dirty="0" smtClean="0"/>
                        <a:t>74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240</a:t>
                      </a:r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5.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err="1" smtClean="0"/>
                        <a:t>Хайруллин</a:t>
                      </a:r>
                      <a:r>
                        <a:rPr lang="ru-RU" sz="1400" b="1" dirty="0" smtClean="0"/>
                        <a:t> Марсель </a:t>
                      </a:r>
                      <a:r>
                        <a:rPr lang="ru-RU" sz="1400" b="1" dirty="0" err="1" smtClean="0"/>
                        <a:t>Рустемович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Русский язык</a:t>
                      </a:r>
                    </a:p>
                    <a:p>
                      <a:r>
                        <a:rPr lang="ru-RU" sz="1400" b="1" dirty="0" smtClean="0"/>
                        <a:t>История</a:t>
                      </a:r>
                    </a:p>
                    <a:p>
                      <a:r>
                        <a:rPr lang="ru-RU" sz="1400" b="1" dirty="0" smtClean="0"/>
                        <a:t>Обществознание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71</a:t>
                      </a:r>
                    </a:p>
                    <a:p>
                      <a:r>
                        <a:rPr lang="ru-RU" sz="1400" b="1" dirty="0" smtClean="0"/>
                        <a:t>65</a:t>
                      </a:r>
                    </a:p>
                    <a:p>
                      <a:r>
                        <a:rPr lang="ru-RU" sz="1400" b="1" dirty="0" smtClean="0"/>
                        <a:t>63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199</a:t>
                      </a:r>
                      <a:endParaRPr lang="ru-RU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115616" y="4581128"/>
            <a:ext cx="612068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sz="1400" b="1" dirty="0" smtClean="0"/>
          </a:p>
          <a:p>
            <a:r>
              <a:rPr lang="ru-RU" sz="1400" b="1" dirty="0" smtClean="0"/>
              <a:t>Доля </a:t>
            </a:r>
            <a:r>
              <a:rPr lang="ru-RU" sz="1400" b="1" dirty="0"/>
              <a:t>выпускников 11 классов, получивших по результатам трех экзаменов в форме ЕГЭ 195 баллов и </a:t>
            </a:r>
            <a:r>
              <a:rPr lang="ru-RU" sz="1400" b="1" dirty="0" smtClean="0"/>
              <a:t>более- 7,6 %</a:t>
            </a:r>
          </a:p>
          <a:p>
            <a:pPr lvl="0"/>
            <a:endParaRPr lang="ru-RU" sz="1400" b="1" dirty="0" smtClean="0">
              <a:solidFill>
                <a:prstClr val="black"/>
              </a:solidFill>
            </a:endParaRPr>
          </a:p>
          <a:p>
            <a:pPr lvl="0"/>
            <a:r>
              <a:rPr lang="ru-RU" sz="1400" b="1" dirty="0" smtClean="0">
                <a:solidFill>
                  <a:prstClr val="black"/>
                </a:solidFill>
              </a:rPr>
              <a:t>Доля </a:t>
            </a:r>
            <a:r>
              <a:rPr lang="ru-RU" sz="1400" b="1" dirty="0">
                <a:solidFill>
                  <a:prstClr val="black"/>
                </a:solidFill>
              </a:rPr>
              <a:t>выпускников 11 классов, </a:t>
            </a:r>
            <a:r>
              <a:rPr lang="ru-RU" sz="1400" b="1" dirty="0" smtClean="0">
                <a:solidFill>
                  <a:prstClr val="black"/>
                </a:solidFill>
              </a:rPr>
              <a:t> не получивших аттестат о среднем общем образовании – 0%</a:t>
            </a:r>
            <a:endParaRPr lang="ru-RU" sz="1400" b="1" dirty="0">
              <a:solidFill>
                <a:prstClr val="black"/>
              </a:solidFill>
            </a:endParaRPr>
          </a:p>
          <a:p>
            <a:pPr lvl="0"/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807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 перешли порог по ЕГЭ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</a:t>
                      </a:r>
                      <a:r>
                        <a:rPr lang="ru-RU" baseline="0" dirty="0" smtClean="0"/>
                        <a:t> перешли порог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 профильный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Обществознание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одержимое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4219952078"/>
              </p:ext>
            </p:extLst>
          </p:nvPr>
        </p:nvGraphicFramePr>
        <p:xfrm>
          <a:off x="457200" y="1219200"/>
          <a:ext cx="8219256" cy="5149852"/>
        </p:xfrm>
        <a:graphic>
          <a:graphicData uri="http://schemas.openxmlformats.org/drawingml/2006/table">
            <a:tbl>
              <a:tblPr/>
              <a:tblGrid>
                <a:gridCol w="1162472"/>
                <a:gridCol w="648072"/>
                <a:gridCol w="792088"/>
                <a:gridCol w="936104"/>
                <a:gridCol w="936104"/>
                <a:gridCol w="1008112"/>
                <a:gridCol w="936104"/>
                <a:gridCol w="1160839"/>
                <a:gridCol w="639361"/>
              </a:tblGrid>
              <a:tr h="821845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2011-2012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2012-2013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2013-2014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2014-2015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34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обуч-ся 9 классов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2760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Прошли итоговую аттестацию и получили аттестат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Окончили школу с отличием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Окончили на 4 и 5 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5</a:t>
                      </a:r>
                      <a:endParaRPr lang="ru-RU" sz="1400" b="1" dirty="0"/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13</a:t>
                      </a:r>
                      <a:endParaRPr lang="ru-RU" sz="1400" b="1" dirty="0"/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Окончили со справкой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4156" name="Rectangle 1"/>
          <p:cNvSpPr>
            <a:spLocks noChangeArrowheads="1"/>
          </p:cNvSpPr>
          <p:nvPr/>
        </p:nvSpPr>
        <p:spPr bwMode="auto">
          <a:xfrm>
            <a:off x="1571625" y="198438"/>
            <a:ext cx="664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2000" b="1" u="sng">
                <a:latin typeface="Times New Roman" pitchFamily="18" charset="0"/>
                <a:cs typeface="Times New Roman" pitchFamily="18" charset="0"/>
              </a:rPr>
              <a:t>Динамика качества подготовки выпускников 9 классов</a:t>
            </a:r>
            <a:endParaRPr lang="ru-RU" sz="2000" b="1">
              <a:latin typeface="Times New Roman" pitchFamily="18" charset="0"/>
            </a:endParaRPr>
          </a:p>
          <a:p>
            <a:pPr eaLnBrk="0" hangingPunct="0"/>
            <a:endParaRPr lang="ru-RU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854297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200" u="sng" dirty="0" smtClean="0"/>
              <a:t>Результаты ОГЭ учащихся 9-х классов по русскому языку</a:t>
            </a:r>
            <a:endParaRPr lang="ru-RU" u="sng" dirty="0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136331"/>
              </p:ext>
            </p:extLst>
          </p:nvPr>
        </p:nvGraphicFramePr>
        <p:xfrm>
          <a:off x="152400" y="1571625"/>
          <a:ext cx="8915399" cy="3352800"/>
        </p:xfrm>
        <a:graphic>
          <a:graphicData uri="http://schemas.openxmlformats.org/drawingml/2006/table">
            <a:tbl>
              <a:tblPr/>
              <a:tblGrid>
                <a:gridCol w="1233488"/>
                <a:gridCol w="1028700"/>
                <a:gridCol w="1028700"/>
                <a:gridCol w="1028700"/>
                <a:gridCol w="1166811"/>
                <a:gridCol w="1066800"/>
                <a:gridCol w="1066800"/>
                <a:gridCol w="1295400"/>
              </a:tblGrid>
              <a:tr h="853546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Годы</a:t>
                      </a:r>
                      <a:endParaRPr kumimoji="0" lang="ru-RU" sz="20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выпускников</a:t>
                      </a:r>
                      <a:endParaRPr kumimoji="0" lang="ru-RU" sz="20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Сдавали ГИА</a:t>
                      </a:r>
                      <a:endParaRPr kumimoji="0" lang="ru-RU" sz="20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Щадящий режим</a:t>
                      </a:r>
                      <a:endParaRPr kumimoji="0" lang="ru-RU" sz="20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Успев</a:t>
                      </a:r>
                      <a:endParaRPr kumimoji="0" lang="ru-RU" sz="20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 балл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Средняя оценка</a:t>
                      </a:r>
                      <a:endParaRPr kumimoji="0" lang="ru-RU" sz="2000" b="1" i="0" u="sng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Пересдавали</a:t>
                      </a:r>
                      <a:endParaRPr kumimoji="0" lang="ru-RU" sz="20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6773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2012-2013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3.81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6773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2013-2014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6773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2014-2015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015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>
          <a:xfrm>
            <a:off x="914400" y="214313"/>
            <a:ext cx="8229600" cy="1143000"/>
          </a:xfrm>
        </p:spPr>
        <p:txBody>
          <a:bodyPr/>
          <a:lstStyle/>
          <a:p>
            <a:pPr eaLnBrk="1" hangingPunct="1"/>
            <a:r>
              <a:rPr lang="ru-RU" sz="2400" dirty="0" smtClean="0"/>
              <a:t>Результаты ОГЭ по математике учащихся 9-х классов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7171487"/>
              </p:ext>
            </p:extLst>
          </p:nvPr>
        </p:nvGraphicFramePr>
        <p:xfrm>
          <a:off x="152400" y="1600200"/>
          <a:ext cx="8763000" cy="3398151"/>
        </p:xfrm>
        <a:graphic>
          <a:graphicData uri="http://schemas.openxmlformats.org/drawingml/2006/table">
            <a:tbl>
              <a:tblPr/>
              <a:tblGrid>
                <a:gridCol w="1219200"/>
                <a:gridCol w="1066800"/>
                <a:gridCol w="1143000"/>
                <a:gridCol w="990600"/>
                <a:gridCol w="990600"/>
                <a:gridCol w="1066800"/>
                <a:gridCol w="1295400"/>
                <a:gridCol w="990600"/>
              </a:tblGrid>
              <a:tr h="1295283"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Годы </a:t>
                      </a:r>
                      <a:endParaRPr kumimoji="0" lang="ru-RU" sz="20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выпускников</a:t>
                      </a:r>
                      <a:endParaRPr kumimoji="0" lang="ru-RU" sz="20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Сдавали ГИА</a:t>
                      </a:r>
                      <a:endParaRPr kumimoji="0" lang="ru-RU" sz="20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Щадящий режим</a:t>
                      </a:r>
                      <a:endParaRPr kumimoji="0" lang="ru-RU" sz="20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Успев</a:t>
                      </a:r>
                      <a:endParaRPr kumimoji="0" lang="ru-RU" sz="2000" b="1" i="0" u="sng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 балл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Средняя оценка</a:t>
                      </a:r>
                      <a:endParaRPr kumimoji="0" lang="ru-RU" sz="2000" b="1" i="0" u="sng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Пересдавали</a:t>
                      </a:r>
                      <a:endParaRPr kumimoji="0" lang="ru-RU" sz="2000" b="1" i="0" u="sng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00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     2012-2013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42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42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97,5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20,2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4,1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00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2013-2014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52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52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92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13,3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3,1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00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2014-2015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39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39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95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13,8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3,3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553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Сравнение среднего балла по ОГЭ и ЕРТ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Средний балл по школе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Казань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16,9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29,6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30,7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Татарский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31,1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Предметы по выбору ОГЭ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Сдавали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Средняя оценка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Средний балл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Химия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нас ожидает!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Девятиклассников не обяжут пересдавать экзамены по выбору в рамках государственной итоговой аттестации. «Порядок пересдачи экзаменов для тех, кто получит неудовлетворительные результаты, останется прежним: пересдать неудовлетворительную отметку будет необходимо только по обязательным предметам», – рассказали в Министерстве образования и науки.</a:t>
            </a:r>
          </a:p>
          <a:p>
            <a:pPr>
              <a:buNone/>
            </a:pPr>
            <a:r>
              <a:rPr lang="ru-RU" dirty="0" smtClean="0"/>
              <a:t>Напомним, что в новом учебном году при прохождении государственной итоговой аттестации учащиеся девятых классов впервые, кроме двух традиционных обязательных экзаменов по русскому языку и математике, в обязательном порядке будут сдавать два дополнительных – по выбору.</a:t>
            </a:r>
          </a:p>
          <a:p>
            <a:pPr>
              <a:buNone/>
            </a:pPr>
            <a:r>
              <a:rPr lang="ru-RU" dirty="0" smtClean="0"/>
              <a:t>Такое предложение было озвучено ведомством в марте 2015 года и одобрено правительством страны. Мера продиктована тем, что основное число девятиклассников – 90% – добровольные экзамены игнорировало, а по результатам сдачи 10% учащихся невозможно судить о качестве образования в регионе.</a:t>
            </a:r>
          </a:p>
          <a:p>
            <a:pPr>
              <a:buNone/>
            </a:pPr>
            <a:r>
              <a:rPr lang="ru-RU" dirty="0" smtClean="0"/>
              <a:t>Остается добавить, что в 2018 году девятиклассник будет сдавать в общей сложности пять экзаменов: два обязательных и три по выбору, в 2020 – шесть: два обязательных и четыре по выбору.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Мониторинг 4классы по предметам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% выполнения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Значение по региону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Окружающий мир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77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Метапредметные</a:t>
            </a:r>
            <a:r>
              <a:rPr lang="ru-RU" dirty="0" smtClean="0"/>
              <a:t> результаты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Метапредметные</a:t>
                      </a:r>
                      <a:r>
                        <a:rPr lang="ru-RU" dirty="0" smtClean="0"/>
                        <a:t> результаты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% выполнения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Значение по региону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Смысловое чтение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Проект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mtClean="0"/>
                        <a:t>75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2102</TotalTime>
  <Words>1169</Words>
  <Application>Microsoft Office PowerPoint</Application>
  <PresentationFormat>Экран (4:3)</PresentationFormat>
  <Paragraphs>716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Государственная итоговая аттестация ОГЭ И ЕГЭ</vt:lpstr>
      <vt:lpstr>Презентация PowerPoint</vt:lpstr>
      <vt:lpstr>Презентация PowerPoint</vt:lpstr>
      <vt:lpstr>Результаты ЕГЭ за  5 лет</vt:lpstr>
      <vt:lpstr>Презентация PowerPoint</vt:lpstr>
      <vt:lpstr>Результаты ЕГЭ по математике и русскому языку  МБОУ « СОШ №79»  в динамике в 2015 году профильный</vt:lpstr>
      <vt:lpstr>Результаты ЕГЭ по математике ( профильный) и русскому языку МБОУ « СОШ №79»  в 2015 году в сравнении с районными показателями Казани, РТ,РФ </vt:lpstr>
      <vt:lpstr>Результаты ЕГЭ по математике базовый уровень</vt:lpstr>
      <vt:lpstr>ЕГЭ –предметы по выбору по МБОУ « СОШ №79»</vt:lpstr>
      <vt:lpstr>Доля выпускников 11 классов, получивших по результатам трех экзаменов в форме ЕГЭ 195 баллов и более</vt:lpstr>
      <vt:lpstr>Не перешли порог по ЕГЭ</vt:lpstr>
      <vt:lpstr>Презентация PowerPoint</vt:lpstr>
      <vt:lpstr>Результаты ОГЭ учащихся 9-х классов по русскому языку</vt:lpstr>
      <vt:lpstr>Результаты ОГЭ по математике учащихся 9-х классов</vt:lpstr>
      <vt:lpstr>Сравнение среднего балла по ОГЭ и ЕРТ</vt:lpstr>
      <vt:lpstr>Предметы по выбору ОГЭ</vt:lpstr>
      <vt:lpstr>Что нас ожидает!</vt:lpstr>
      <vt:lpstr>Мониторинг 4классы по предметам</vt:lpstr>
      <vt:lpstr>Метапредметные результаты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203</dc:creator>
  <cp:lastModifiedBy>user</cp:lastModifiedBy>
  <cp:revision>178</cp:revision>
  <cp:lastPrinted>2015-04-22T07:51:06Z</cp:lastPrinted>
  <dcterms:created xsi:type="dcterms:W3CDTF">2013-12-18T07:21:32Z</dcterms:created>
  <dcterms:modified xsi:type="dcterms:W3CDTF">2015-08-28T08:19:41Z</dcterms:modified>
</cp:coreProperties>
</file>